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2</c:v>
                </c:pt>
                <c:pt idx="1">
                  <c:v>7</c:v>
                </c:pt>
                <c:pt idx="2">
                  <c:v>9</c:v>
                </c:pt>
                <c:pt idx="3">
                  <c:v>29</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Sheet1!$B$2:$B$6</c:f>
              <c:numCache>
                <c:formatCode>0.0</c:formatCode>
                <c:ptCount val="5"/>
                <c:pt idx="0">
                  <c:v>8.6</c:v>
                </c:pt>
                <c:pt idx="1">
                  <c:v>7.5</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Sheet1!$C$2:$C$6</c:f>
              <c:numCache>
                <c:formatCode>0.0</c:formatCode>
                <c:ptCount val="5"/>
                <c:pt idx="0">
                  <c:v>1.4000000000000004</c:v>
                </c:pt>
                <c:pt idx="1">
                  <c:v>2.5</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Sheet1!$B$2:$B$6</c:f>
              <c:numCache>
                <c:formatCode>0.0</c:formatCode>
                <c:ptCount val="5"/>
                <c:pt idx="0">
                  <c:v>6.6</c:v>
                </c:pt>
                <c:pt idx="1">
                  <c:v>6.8</c:v>
                </c:pt>
                <c:pt idx="2">
                  <c:v>7</c:v>
                </c:pt>
                <c:pt idx="3">
                  <c:v>7</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Sheet1!$C$2:$C$6</c:f>
              <c:numCache>
                <c:formatCode>0.0</c:formatCode>
                <c:ptCount val="5"/>
                <c:pt idx="0">
                  <c:v>3.4000000000000004</c:v>
                </c:pt>
                <c:pt idx="1">
                  <c:v>3.2</c:v>
                </c:pt>
                <c:pt idx="2">
                  <c:v>3</c:v>
                </c:pt>
                <c:pt idx="3">
                  <c:v>3</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0.15507489855500012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9.5104999999999329E-2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0.99288600000000038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9.5105000000000217E-2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0.34113300000000013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0.60250100000000018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6.4044980000000002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0.14621817342530008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9.6489999999999299E-2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1.0073470000000002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9.6491000000000327E-2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0.3461009999999991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0.81831200000000059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6.7189709999999998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1.3968639999999999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0.47347699999999993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0.13200199999999995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1.3780800000000006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0.13200199999999995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0.43798631179689984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8.1607330000000005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4.6790999999999805E-2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0.36185400000000012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0.10088200000000036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1.0531959999999998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0.10088199999999947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0.36185400000000101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0.54687099999999944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6.4452020000000001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8.7256E-2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0.35811500000000063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9.9838999999999345E-2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1.0423109999999998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9.9839000000001121E-2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0.35811399999999871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0.72517800000000143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7.407737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4.2006999999999906E-2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0.15764199999999917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4.3948999999999572E-2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0.45882500000000093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4.3948999999999572E-2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0.15764200000000095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0.11821199999999976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8.6286260000000006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c:v>
                </c:pt>
                <c:pt idx="1">
                  <c:v>39</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6.8910999999999945E-2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0.33570900000000004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9.3592999999999815E-2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0.97709899999999994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9.3594000000000399E-2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0.33570899999999959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0.73116200000000031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4.3613309999999998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0.29091999999999985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0.35636299999999999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9.9350999999999523E-2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1.0372130000000004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9.9351000000000411E-2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0.35636199999999985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0.82554399999999983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6.1066849999999997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0.34509898525760008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0.15829499999999985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1.6525800000000004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0.15829499999999896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0.56778900000000121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0.62535600000000002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6.6904240000000001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0.84050399999999925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0.4215460000000002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0.11752400000000041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1.2269329999999989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0.11752400000000129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0.42154599999999931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0.34769499999999987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7.7748609999999996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1.1825880000000004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0.42318199999999973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0.1179800000000002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1.2316959999999995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0.11798100000000034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0.42318199999999973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0.84569300000000069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6.1071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Operations and procedures Q34. After the operations or procedures, how well did hospital staff explain how the operation or procedure had gone?</c:v>
                </c:pt>
                <c:pt idx="1">
                  <c:v>The hospital and ward Q5. Were you ever prevented from sleeping at night by noise from staff?</c:v>
                </c:pt>
                <c:pt idx="2">
                  <c:v>Admission to hospital Q2. How did you feel about the length of time you were on the waiting list before your admission to hospital?</c:v>
                </c:pt>
                <c:pt idx="3">
                  <c:v>Operations and procedures Q32. Beforehand, how well did hospital staff answer your questions about the operations or procedures?</c:v>
                </c:pt>
                <c:pt idx="4">
                  <c:v>Doctors Q18. When doctors spoke about your care in front of you, were you included in the conversation?</c:v>
                </c:pt>
              </c:strCache>
            </c:strRef>
          </c:cat>
          <c:val>
            <c:numRef>
              <c:f>Sheet1!$B$2:$B$6</c:f>
              <c:numCache>
                <c:formatCode>0.0</c:formatCode>
                <c:ptCount val="5"/>
                <c:pt idx="0">
                  <c:v>8.1</c:v>
                </c:pt>
                <c:pt idx="1">
                  <c:v>8.1999999999999993</c:v>
                </c:pt>
                <c:pt idx="2">
                  <c:v>7.6</c:v>
                </c:pt>
                <c:pt idx="3">
                  <c:v>8.9</c:v>
                </c:pt>
                <c:pt idx="4">
                  <c:v>8.5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Operations and procedures Q34. After the operations or procedures, how well did hospital staff explain how the operation or procedure had gone?</c:v>
                </c:pt>
                <c:pt idx="1">
                  <c:v>The hospital and ward Q5. Were you ever prevented from sleeping at night by noise from staff?</c:v>
                </c:pt>
                <c:pt idx="2">
                  <c:v>Admission to hospital Q2. How did you feel about the length of time you were on the waiting list before your admission to hospital?</c:v>
                </c:pt>
                <c:pt idx="3">
                  <c:v>Operations and procedures Q32. Beforehand, how well did hospital staff answer your questions about the operations or procedures?</c:v>
                </c:pt>
                <c:pt idx="4">
                  <c:v>Doctors Q18. When doctors spoke about your care in front of you, were you included in the conversation?</c:v>
                </c:pt>
              </c:strCache>
            </c:strRef>
          </c:cat>
          <c:val>
            <c:numRef>
              <c:f>Sheet1!$C$2:$C$6</c:f>
              <c:numCache>
                <c:formatCode>0.0</c:formatCode>
                <c:ptCount val="5"/>
                <c:pt idx="0">
                  <c:v>7.9</c:v>
                </c:pt>
                <c:pt idx="1">
                  <c:v>8.1</c:v>
                </c:pt>
                <c:pt idx="2">
                  <c:v>7.5</c:v>
                </c:pt>
                <c:pt idx="3">
                  <c:v>8.9</c:v>
                </c:pt>
                <c:pt idx="4">
                  <c:v>8.5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Your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Your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Your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Your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Your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Your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Your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Your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0.65192128005502004</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Sheet1!$B$2:$B$6</c:f>
              <c:numCache>
                <c:formatCode>0.0</c:formatCode>
                <c:ptCount val="5"/>
                <c:pt idx="0">
                  <c:v>2.7</c:v>
                </c:pt>
                <c:pt idx="1">
                  <c:v>2.4</c:v>
                </c:pt>
                <c:pt idx="2">
                  <c:v>1.9</c:v>
                </c:pt>
                <c:pt idx="3">
                  <c:v>1.8</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Sheet1!$C$2:$C$6</c:f>
              <c:numCache>
                <c:formatCode>0.0</c:formatCode>
                <c:ptCount val="5"/>
                <c:pt idx="0">
                  <c:v>7.3</c:v>
                </c:pt>
                <c:pt idx="1">
                  <c:v>7.6</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Sheet1!$B$2:$B$6</c:f>
              <c:numCache>
                <c:formatCode>0.0</c:formatCode>
                <c:ptCount val="5"/>
                <c:pt idx="0">
                  <c:v>0.7</c:v>
                </c:pt>
                <c:pt idx="1">
                  <c:v>0.7</c:v>
                </c:pt>
                <c:pt idx="2">
                  <c:v>0.9</c:v>
                </c:pt>
                <c:pt idx="3">
                  <c:v>1</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Sheet1!$C$2:$C$6</c:f>
              <c:numCache>
                <c:formatCode>0.0</c:formatCode>
                <c:ptCount val="5"/>
                <c:pt idx="0">
                  <c:v>9.3000000000000007</c:v>
                </c:pt>
                <c:pt idx="1">
                  <c:v>9.3000000000000007</c:v>
                </c:pt>
                <c:pt idx="2">
                  <c:v>9.1</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0.12497655719060002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0.12143300000000001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1.2677399999999999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0.12143199999999998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0.43556700000000026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0.87242299999999995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0.65192099999999997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Your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Your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Your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Your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Your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Your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Your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Your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8.5519312398679794</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Q4. Did you get help from staff to keep in touch with your family and friends?</c:v>
                </c:pt>
                <c:pt idx="1">
                  <c:v>Leaving hospital Q43. Did hospital staff tell you who to contact if you were worried about your condition or treatment after you left hospital?</c:v>
                </c:pt>
                <c:pt idx="2">
                  <c:v>The hospital and ward Q11. Were you offered food that met any dietary needs or requirements you had?</c:v>
                </c:pt>
                <c:pt idx="3">
                  <c:v>Nurses Q22. In your opinion, were there enough nurses on duty to care for you in hospital?</c:v>
                </c:pt>
                <c:pt idx="4">
                  <c:v>The hospital and ward Q15. During your time in hospital, did you get enough to drink?</c:v>
                </c:pt>
              </c:strCache>
            </c:strRef>
          </c:cat>
          <c:val>
            <c:numRef>
              <c:f>Sheet1!$B$2:$B$6</c:f>
              <c:numCache>
                <c:formatCode>0.0</c:formatCode>
                <c:ptCount val="5"/>
                <c:pt idx="0">
                  <c:v>6.4</c:v>
                </c:pt>
                <c:pt idx="1">
                  <c:v>6.7</c:v>
                </c:pt>
                <c:pt idx="2">
                  <c:v>7.4</c:v>
                </c:pt>
                <c:pt idx="3">
                  <c:v>6.5</c:v>
                </c:pt>
                <c:pt idx="4">
                  <c:v>8.6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Q4. Did you get help from staff to keep in touch with your family and friends?</c:v>
                </c:pt>
                <c:pt idx="1">
                  <c:v>Leaving hospital Q43. Did hospital staff tell you who to contact if you were worried about your condition or treatment after you left hospital?</c:v>
                </c:pt>
                <c:pt idx="2">
                  <c:v>The hospital and ward Q11. Were you offered food that met any dietary needs or requirements you had?</c:v>
                </c:pt>
                <c:pt idx="3">
                  <c:v>Nurses Q22. In your opinion, were there enough nurses on duty to care for you in hospital?</c:v>
                </c:pt>
                <c:pt idx="4">
                  <c:v>The hospital and ward Q15. During your time in hospital, did you get enough to drink?</c:v>
                </c:pt>
              </c:strCache>
            </c:strRef>
          </c:cat>
          <c:val>
            <c:numRef>
              <c:f>Sheet1!$C$2:$C$6</c:f>
              <c:numCache>
                <c:formatCode>0.0</c:formatCode>
                <c:ptCount val="5"/>
                <c:pt idx="0">
                  <c:v>7.7</c:v>
                </c:pt>
                <c:pt idx="1">
                  <c:v>7.6</c:v>
                </c:pt>
                <c:pt idx="2">
                  <c:v>8.3000000000000007</c:v>
                </c:pt>
                <c:pt idx="3">
                  <c:v>7.3</c:v>
                </c:pt>
                <c:pt idx="4">
                  <c:v>9.4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Sheet1!$B$2:$B$6</c:f>
              <c:numCache>
                <c:formatCode>0.0</c:formatCode>
                <c:ptCount val="5"/>
                <c:pt idx="0">
                  <c:v>9.6999999999999993</c:v>
                </c:pt>
                <c:pt idx="1">
                  <c:v>9.4</c:v>
                </c:pt>
                <c:pt idx="2">
                  <c:v>9.1999999999999993</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Sheet1!$C$2:$C$6</c:f>
              <c:numCache>
                <c:formatCode>0.0</c:formatCode>
                <c:ptCount val="5"/>
                <c:pt idx="0">
                  <c:v>0.30000000000000071</c:v>
                </c:pt>
                <c:pt idx="1">
                  <c:v>0.59999999999999964</c:v>
                </c:pt>
                <c:pt idx="2">
                  <c:v>0.80000000000000071</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Sheet1!$B$2:$B$6</c:f>
              <c:numCache>
                <c:formatCode>0.0</c:formatCode>
                <c:ptCount val="5"/>
                <c:pt idx="0">
                  <c:v>8.6</c:v>
                </c:pt>
                <c:pt idx="1">
                  <c:v>8.6999999999999993</c:v>
                </c:pt>
                <c:pt idx="2">
                  <c:v>8.9</c:v>
                </c:pt>
                <c:pt idx="3">
                  <c:v>8.9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Sheet1!$C$2:$C$6</c:f>
              <c:numCache>
                <c:formatCode>0.0</c:formatCode>
                <c:ptCount val="5"/>
                <c:pt idx="0">
                  <c:v>1.4000000000000004</c:v>
                </c:pt>
                <c:pt idx="1">
                  <c:v>1.3000000000000007</c:v>
                </c:pt>
                <c:pt idx="2">
                  <c:v>1.0999999999999996</c:v>
                </c:pt>
                <c:pt idx="3">
                  <c:v>1.0999999999999996</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0.19203000000000081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0.24488399999999899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6.8272000000000332E-2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0.71274900000000052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6.8272000000000332E-2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0.24488399999999899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1.9488000000000838E-2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8.5519309999999997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Your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Your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Your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Your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Your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Your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Your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Your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7.5225597180991004</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Sheet1!$B$2:$B$6</c:f>
              <c:numCache>
                <c:formatCode>0.0</c:formatCode>
                <c:ptCount val="5"/>
                <c:pt idx="0">
                  <c:v>9.1999999999999993</c:v>
                </c:pt>
                <c:pt idx="1">
                  <c:v>8.4</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Sheet1!$C$2:$C$6</c:f>
              <c:numCache>
                <c:formatCode>0.0</c:formatCode>
                <c:ptCount val="5"/>
                <c:pt idx="0">
                  <c:v>0.80000000000000071</c:v>
                </c:pt>
                <c:pt idx="1">
                  <c:v>1.5999999999999996</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Sheet1!$B$2:$B$6</c:f>
              <c:numCache>
                <c:formatCode>0.0</c:formatCode>
                <c:ptCount val="5"/>
                <c:pt idx="0">
                  <c:v>7.5</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Sheet1!$C$2:$C$6</c:f>
              <c:numCache>
                <c:formatCode>0.0</c:formatCode>
                <c:ptCount val="5"/>
                <c:pt idx="0">
                  <c:v>2.5</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0.24456802827430035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8.4819999999999673E-2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0.88551000000000002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8.4820000000000562E-2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0.30424099999999932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0.42948100000000089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7.5225600000000004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Your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Your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Your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Your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Your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Your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Your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Your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6.8570260403830501</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Sheet1!$B$2:$B$6</c:f>
              <c:numCache>
                <c:formatCode>0.0</c:formatCode>
                <c:ptCount val="5"/>
                <c:pt idx="0">
                  <c:v>8.8000000000000007</c:v>
                </c:pt>
                <c:pt idx="1">
                  <c:v>7.8</c:v>
                </c:pt>
                <c:pt idx="2">
                  <c:v>7.6</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Sheet1!$C$2:$C$6</c:f>
              <c:numCache>
                <c:formatCode>0.0</c:formatCode>
                <c:ptCount val="5"/>
                <c:pt idx="0">
                  <c:v>1.1999999999999993</c:v>
                </c:pt>
                <c:pt idx="1">
                  <c:v>2.2000000000000002</c:v>
                </c:pt>
                <c:pt idx="2">
                  <c:v>2.4000000000000004</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Sheet1!$B$2:$B$6</c:f>
              <c:numCache>
                <c:formatCode>0.0</c:formatCode>
                <c:ptCount val="5"/>
                <c:pt idx="0">
                  <c:v>6.3</c:v>
                </c:pt>
                <c:pt idx="1">
                  <c:v>6.3</c:v>
                </c:pt>
                <c:pt idx="2">
                  <c:v>6.4</c:v>
                </c:pt>
                <c:pt idx="3">
                  <c:v>6.5</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Sheet1!$C$2:$C$6</c:f>
              <c:numCache>
                <c:formatCode>0.0</c:formatCode>
                <c:ptCount val="5"/>
                <c:pt idx="0">
                  <c:v>3.7</c:v>
                </c:pt>
                <c:pt idx="1">
                  <c:v>3.7</c:v>
                </c:pt>
                <c:pt idx="2">
                  <c:v>3.5999999999999996</c:v>
                </c:pt>
                <c:pt idx="3">
                  <c:v>3.5</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0.47836744194090031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0.16826399999999975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1.7566459999999999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0.77180800000000094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0.76826499999999953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6.1576380000000004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0.32495465905419962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0.17377800000000043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1.8142149999999999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0.77086302339620083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7.5564140000000002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Your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Your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Your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Your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Your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Your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Your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Your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7.1317254291295997</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Sheet1!$B$2:$B$6</c:f>
              <c:numCache>
                <c:formatCode>0.0</c:formatCode>
                <c:ptCount val="5"/>
                <c:pt idx="0">
                  <c:v>7.9</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Sheet1!$C$2:$C$6</c:f>
              <c:numCache>
                <c:formatCode>0.0</c:formatCode>
                <c:ptCount val="5"/>
                <c:pt idx="0">
                  <c:v>2.0999999999999996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Sheet1!$B$2:$B$6</c:f>
              <c:numCache>
                <c:formatCode>0.0</c:formatCode>
                <c:ptCount val="5"/>
                <c:pt idx="0">
                  <c:v>7.1</c:v>
                </c:pt>
                <c:pt idx="1">
                  <c:v>7.1</c:v>
                </c:pt>
                <c:pt idx="2">
                  <c:v>7.4</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Sheet1!$C$2:$C$6</c:f>
              <c:numCache>
                <c:formatCode>0.0</c:formatCode>
                <c:ptCount val="5"/>
                <c:pt idx="0">
                  <c:v>2.9000000000000004</c:v>
                </c:pt>
                <c:pt idx="1">
                  <c:v>2.9000000000000004</c:v>
                </c:pt>
                <c:pt idx="2">
                  <c:v>2.5999999999999996</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91.979900000000001</c:v>
                </c:pt>
                <c:pt idx="1">
                  <c:v>1.0024999999999999</c:v>
                </c:pt>
                <c:pt idx="2">
                  <c:v>1.7544</c:v>
                </c:pt>
                <c:pt idx="3">
                  <c:v>2.2555999999999998</c:v>
                </c:pt>
                <c:pt idx="4">
                  <c:v>0.25059999999999999</c:v>
                </c:pt>
                <c:pt idx="5">
                  <c:v>2.7568999999999999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1.8890999999999991E-2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0.47935799999999951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0.1336409999999999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1.3951970000000005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0.61299900000000029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0.43237099999999984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6.4167620000000003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1.8830971019001552E-3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0.19207299999999972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2.0052120000000002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0.88101800000000008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1.5941109999999998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5.4021549999999996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9.5028000000000112E-2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0.31259499999999996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8.7148000000000003E-2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0.90982300000000116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0.39974399999999832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0.49140700000000059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8.2387510000000006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2.5589999999997559E-3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0.31909399999999977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8.896000000000015E-2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0.92873800000000095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0.40805399999999992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0.36033399999999993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7.9896649999999996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0.26411209375559963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0.18843700000000041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1.9672549999999998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0.86434000000000033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0.48757799999999918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6.150067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3.5642000000001062E-2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0.25075099999999928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6.9907999999999859E-2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0.72982499999999995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6.9907000000000608E-2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0.25075099999999928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9.8943000000000225E-2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8.4843650000000004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0.22257102279209917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0.10997500000000038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1.1481199999999996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0.10997400000000113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0.39446799999999982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0.17777199999999915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7.6583940000000004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0.15968736853580001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0.1067430000000007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1.1143839999999994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0.10674400000000084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0.3828769999999988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0.31620000000000026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7.6503560000000004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19.948799999999999</c:v>
                </c:pt>
                <c:pt idx="1">
                  <c:v>0.25580000000000003</c:v>
                </c:pt>
                <c:pt idx="2">
                  <c:v>73.912999999999997</c:v>
                </c:pt>
                <c:pt idx="3">
                  <c:v>1.0229999999999999</c:v>
                </c:pt>
                <c:pt idx="4">
                  <c:v>0</c:v>
                </c:pt>
                <c:pt idx="5">
                  <c:v>1.2787999999999999</c:v>
                </c:pt>
                <c:pt idx="6">
                  <c:v>0.76729999999999998</c:v>
                </c:pt>
                <c:pt idx="7">
                  <c:v>1.2787999999999999</c:v>
                </c:pt>
                <c:pt idx="8">
                  <c:v>1.5345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0.43549599999999966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0.42642700000000033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0.11888399999999955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1.2411370000000002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0.11888500000000057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0.42642599999999931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0.2598319999999994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7.3920320000000004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0.3357759603146997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0.11585599999999996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1.2095190000000002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0.11585599999999996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0.41556399999999893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0.66992900000000155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6.5197839999999996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0.33279200992980051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0.14922599999999964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1.5578960000000004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0.14922600000000052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0.5352579999999989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0.38259299999999996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7.102417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0.41555453586259983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0.18856699999999993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1.968604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0.18856699999999993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0.67636700000000083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0.91025000000000045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5.1254299999999997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0.15155099999999955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0.23971000000000053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6.6829000000000249E-2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0.69768899999999867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6.6829000000000249E-2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0.14211582841040027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8.5822520000000004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0.81379999999999997</c:v>
                </c:pt>
                <c:pt idx="1">
                  <c:v>0.18620000000000003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0.81379999999999997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Your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Your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Your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Your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Your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Your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Your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Your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8.4962777997311196</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Sheet1!$B$2:$B$6</c:f>
              <c:numCache>
                <c:formatCode>0.0</c:formatCode>
                <c:ptCount val="5"/>
                <c:pt idx="0">
                  <c:v>9.4</c:v>
                </c:pt>
                <c:pt idx="1">
                  <c:v>9.1</c:v>
                </c:pt>
                <c:pt idx="2">
                  <c:v>9</c:v>
                </c:pt>
                <c:pt idx="3">
                  <c:v>8.9</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Sheet1!$C$2:$C$6</c:f>
              <c:numCache>
                <c:formatCode>0.0</c:formatCode>
                <c:ptCount val="5"/>
                <c:pt idx="0">
                  <c:v>0.59999999999999964</c:v>
                </c:pt>
                <c:pt idx="1">
                  <c:v>0.90000000000000036</c:v>
                </c:pt>
                <c:pt idx="2">
                  <c:v>1</c:v>
                </c:pt>
                <c:pt idx="3">
                  <c:v>1.0999999999999996</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Sheet1!$B$2:$B$6</c:f>
              <c:numCache>
                <c:formatCode>0.0</c:formatCode>
                <c:ptCount val="5"/>
                <c:pt idx="0">
                  <c:v>8.4</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Sheet1!$C$2:$C$6</c:f>
              <c:numCache>
                <c:formatCode>0.0</c:formatCode>
                <c:ptCount val="5"/>
                <c:pt idx="0">
                  <c:v>1.5999999999999996</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7.8325999999999674E-2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0.25542600000000082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7.1210999999999913E-2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0.74343200000000031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7.1210999999999913E-2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0.25542599999999993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0.16703699999999877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8.2382259999999992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0.18451417147079852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5.960700000000152E-2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0.62227999999999994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5.9605999999998716E-2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0.21380200000000116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0.13939899999999916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8.7952130000000004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0.17415823587499979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8.0123000000000388E-2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0.83646899999999924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8.0122000000001137E-2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0.28739199999999876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0.10973400000000133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8.4553949999999993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0.25640000000000002</c:v>
                </c:pt>
                <c:pt idx="1">
                  <c:v>45.384599999999999</c:v>
                </c:pt>
                <c:pt idx="2">
                  <c:v>54.359000000000002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Your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Your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Your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Your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Your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Your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Your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Your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7.8392717128848997</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Sheet1!$B$2:$B$6</c:f>
              <c:numCache>
                <c:formatCode>0.0</c:formatCode>
                <c:ptCount val="5"/>
                <c:pt idx="0">
                  <c:v>9.5</c:v>
                </c:pt>
                <c:pt idx="1">
                  <c:v>8.6999999999999993</c:v>
                </c:pt>
                <c:pt idx="2">
                  <c:v>8.6</c:v>
                </c:pt>
                <c:pt idx="3">
                  <c:v>8.6</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Sheet1!$C$2:$C$6</c:f>
              <c:numCache>
                <c:formatCode>0.0</c:formatCode>
                <c:ptCount val="5"/>
                <c:pt idx="0">
                  <c:v>0.5</c:v>
                </c:pt>
                <c:pt idx="1">
                  <c:v>1.3000000000000007</c:v>
                </c:pt>
                <c:pt idx="2">
                  <c:v>1.4000000000000004</c:v>
                </c:pt>
                <c:pt idx="3">
                  <c:v>1.4000000000000004</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Sheet1!$B$2:$B$6</c:f>
              <c:numCache>
                <c:formatCode>0.0</c:formatCode>
                <c:ptCount val="5"/>
                <c:pt idx="0">
                  <c:v>7.8</c:v>
                </c:pt>
                <c:pt idx="1">
                  <c:v>8</c:v>
                </c:pt>
                <c:pt idx="2">
                  <c:v>8.1999999999999993</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Sheet1!$C$2:$C$6</c:f>
              <c:numCache>
                <c:formatCode>0.0</c:formatCode>
                <c:ptCount val="5"/>
                <c:pt idx="0">
                  <c:v>2.2000000000000002</c:v>
                </c:pt>
                <c:pt idx="1">
                  <c:v>2</c:v>
                </c:pt>
                <c:pt idx="2">
                  <c:v>1.8000000000000007</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0.10689100000000007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0.28941300000000059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8.0686000000000035E-2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0.84235299999999924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8.0687000000001063E-2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0.2894129999999997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0.16026100000000021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8.1492819999999995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1.425000000000054E-2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0.2566190000000006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7.1542999999998358E-2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0.74690300000000143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7.1543000000000134E-2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0.22695303551539858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8.526078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8.8102000000000125E-2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0.30326300000000028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8.4547999999999845E-2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0.88266299999999909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8.4548000000001622E-2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0.30326299999999939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5.8633000000000379E-2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8.2000550000000008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0.40329899999999963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0.37005700000000008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0.10316900000000029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1.0770709999999992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0.10316900000000029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0.37005700000000008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0.71127500000000055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6.4816710000000004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Your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Your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Your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Your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Your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Your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Your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Your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7.62835212129903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Sheet1!$B$2:$B$6</c:f>
              <c:numCache>
                <c:formatCode>0.0</c:formatCode>
                <c:ptCount val="5"/>
                <c:pt idx="0">
                  <c:v>9.1</c:v>
                </c:pt>
                <c:pt idx="1">
                  <c:v>8.1999999999999993</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Sheet1!$C$2:$C$6</c:f>
              <c:numCache>
                <c:formatCode>0.0</c:formatCode>
                <c:ptCount val="5"/>
                <c:pt idx="0">
                  <c:v>0.90000000000000036</c:v>
                </c:pt>
                <c:pt idx="1">
                  <c:v>1.8000000000000007</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Sheet1!$B$2:$B$6</c:f>
              <c:numCache>
                <c:formatCode>0.0</c:formatCode>
                <c:ptCount val="5"/>
                <c:pt idx="0">
                  <c:v>7.6</c:v>
                </c:pt>
                <c:pt idx="1">
                  <c:v>7.6</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Sheet1!$C$2:$C$6</c:f>
              <c:numCache>
                <c:formatCode>0.0</c:formatCode>
                <c:ptCount val="5"/>
                <c:pt idx="0">
                  <c:v>2.4000000000000004</c:v>
                </c:pt>
                <c:pt idx="1">
                  <c:v>2.4000000000000004</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0.35811999999999955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0.30666100000000007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8.5494999999999877E-2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0.89255299999999949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8.5494999999999877E-2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0.30666100000000007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0.17888300000000079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7.4944829999999998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0.19673770072940044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8.8307000000000357E-2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0.92190799999999928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8.8306000000000218E-2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0.31674700000000033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0.61782700000000013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6.7863389999999999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0.12045646760380002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6.4913999999999916E-2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0.67769299999999966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6.4913999999999916E-2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0.23284000000000127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0.25850499999999954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8.5985980000000009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0.146922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0.39125299999999985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0.10907899999999948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1.1387640000000001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0.10907800000000023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0.39125300000000074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0.53096199999999882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7.2230169999999996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0.11814402761539977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0.14946000000000037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1.5603349999999994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0.14946000000000037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0.53609500000000043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1.5440040000000002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5.5078129999999996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5.5137999999999998</c:v>
                </c:pt>
                <c:pt idx="1">
                  <c:v>10.776899999999999</c:v>
                </c:pt>
                <c:pt idx="2">
                  <c:v>28.822099999999999</c:v>
                </c:pt>
                <c:pt idx="3">
                  <c:v>54.8872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8.8515168721000848E-2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4.4520999999999589E-2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0.46478899999999967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4.4521000000001365E-2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0.1596909999999987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9.8727000000000231E-2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9.1787340000000004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0.18297800000000031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0.21722800000000042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6.0560999999999865E-2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0.6322530000000004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6.0560999999999865E-2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0.21722800000000042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0.17252199999999895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8.5670450000000002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0.24399897606460019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9.0409000000000184E-2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0.94385399999999997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9.0408999999999295E-2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0.32428699999999999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0.41018299999999996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7.6707879999999999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Your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Your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Your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Your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Your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Your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Your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Your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8.0779249028028399</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Sheet1!$B$2:$B$6</c:f>
              <c:numCache>
                <c:formatCode>0.0</c:formatCode>
                <c:ptCount val="5"/>
                <c:pt idx="0">
                  <c:v>8.6999999999999993</c:v>
                </c:pt>
                <c:pt idx="1">
                  <c:v>8.3000000000000007</c:v>
                </c:pt>
                <c:pt idx="2">
                  <c:v>8.3000000000000007</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Sheet1!$C$2:$C$6</c:f>
              <c:numCache>
                <c:formatCode>0.0</c:formatCode>
                <c:ptCount val="5"/>
                <c:pt idx="0">
                  <c:v>1.3000000000000007</c:v>
                </c:pt>
                <c:pt idx="1">
                  <c:v>1.6999999999999993</c:v>
                </c:pt>
                <c:pt idx="2">
                  <c:v>1.6999999999999993</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Sheet1!$B$2:$B$6</c:f>
              <c:numCache>
                <c:formatCode>0.0</c:formatCode>
                <c:ptCount val="5"/>
                <c:pt idx="0">
                  <c:v>7.7</c:v>
                </c:pt>
                <c:pt idx="1">
                  <c:v>7.7</c:v>
                </c:pt>
                <c:pt idx="2">
                  <c:v>7.8</c:v>
                </c:pt>
                <c:pt idx="3">
                  <c:v>7.9</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5.0714000000001036E-2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0.23473699999999909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6.544300000000014E-2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0.68321300000000029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6.544300000000014E-2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0.23473699999999909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9.8076000000000718E-2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8.8628300000000007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0.38742300000000007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0.31474699999999967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8.7749000000000521E-2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0.9160870000000001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8.7749000000000521E-2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0.31474699999999878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0.26931599999999989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7.3136919999999996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4.3144999999999989E-2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0.31030900000000017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8.6511999999999922E-2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0.9031709999999995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8.6510999999999783E-2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0.31030900000000017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0.45354000000000028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8.0572529999999993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Your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Your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Your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Your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Your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Your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Your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Your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RPA | Medway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RPA | Medway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RPA | Medway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Medway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3618663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519747237"/>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Q32. Beforehand, how well did hospital staff answer your questions about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Doctors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Q18. When doctors spoke about your care in front of you, were you included in the conversation?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540316972"/>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2170331"/>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63432914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Q15. During your time in hospital, did you get enough to drink?</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4818813"/>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51983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4732347"/>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681877572"/>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45713556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8198830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2540620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14879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24467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15740698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29326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777650805"/>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09345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326910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20900245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72448658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4262415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50864174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0102262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1895746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43178541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73485202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18405101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02117794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E8772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17438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57853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548031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46226622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61820188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84536008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34389672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27839219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89794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05419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827006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429015105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158095691"/>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065667174"/>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722"/>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97554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92348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55566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4093352"/>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17982482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6228880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5468135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86066756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0400054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82839757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33997392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417711189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51173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01154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58921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9941900"/>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85444229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01384587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0670072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24565008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700485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3847703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400044784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52730025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800775690"/>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86047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04811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33305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524439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56379129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526425092"/>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0115717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08610341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4238274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40616655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919119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58359456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67688928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407561568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1358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10618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4406130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55003304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78777791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83244494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67628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2428967"/>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81409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166560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32765279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029286880"/>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1485690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79276016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600415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98433011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98326982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890008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39070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27343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25043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662692"/>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02890690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47949359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6.8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6899633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37182732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3290839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96506567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1820249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18537777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58448683"/>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91555209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15558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1156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962367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7191829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85741372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84687252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864515100"/>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48354537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39494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98239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4079361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41410434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83920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61010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62035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0625768"/>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55086880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425084570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609815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97826716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304765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601875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36360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40303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87794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3381329"/>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6919720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59555544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3541812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30208699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017818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48933005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19451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66210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98419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9357405"/>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97338476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935703443"/>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4157254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21872303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196940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39913105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23285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92932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32176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68602937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0512127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4203055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0053385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6910211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5022982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01354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60305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3841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42924857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9799773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42461656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(236)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6483813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35606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0173386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7017227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97508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0379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0613247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74411801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9117789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2157894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54855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6883613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2112314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46669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76382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7770368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5295623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5935965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0554209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39563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9277044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27348426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62779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67588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52886904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2618601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8470947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(285)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41875962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90755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2809703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41026674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(234)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24746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78184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7566324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0397910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2462002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41847220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75222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1831272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3502628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32656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41829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69933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18630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1259412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584127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8576600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(108)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05190844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6028496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42251810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(182)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13190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5996152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6785301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61633165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9826681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55211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7514740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3141689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07224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72151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0607648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7784713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1365414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7328747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38696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835720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7713717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57126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18652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7456042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9561153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9569176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(371)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8356045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52544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8821200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5564470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321686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27532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860086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3213440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4803723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6104609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12361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8990600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6684160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24372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22827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287729172"/>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6188475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1014641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02300755"/>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63515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6025690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9129036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5374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86118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5274657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8808563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2514019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6402365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32527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784877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0582487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079875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9065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7147583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812612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6000480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0751880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31014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9945321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5249967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26314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05435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7235359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2450608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0995542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872264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06600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2035695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3676213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29204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5657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7220027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3844877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7277851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(190)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9663069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40798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9250992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42377962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(201)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55999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65347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42481647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6175113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8576721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(199)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42838996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3141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1684082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7303119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7013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60600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940684515"/>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8919147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5754733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832989044"/>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86189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5549312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1828835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(162)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2663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4570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004297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983603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9806783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34331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36500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0254423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7186764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43286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687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812422056"/>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7495014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2137863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(260)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833539872"/>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18903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4039017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7010729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16160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55957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8788539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3904346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800846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6067238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59722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6312214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51926413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18391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64781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780269325"/>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40961579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0788516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(214)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625446889"/>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15720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535522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02977619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(229)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81938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38646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3147538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2882751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0314334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2238784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18870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6035990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50814882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648983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51535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40163164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84395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3044236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1718927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MEDWAY MARITIME HOSPITAL (391)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35358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37040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72781537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32432341"/>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51370029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01437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19959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474806260"/>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7722"/>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24291778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3807128395"/>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36894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847317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581874211"/>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73385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50086029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915338086"/>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75027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00801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09604481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934307775"/>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76878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6770413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62167882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758891803"/>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00987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08529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414079833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4044158323"/>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0.6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60364505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537868997"/>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44132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8093387"/>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859716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51946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3636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685936492"/>
              </p:ext>
            </p:extLst>
          </p:nvPr>
        </p:nvGraphicFramePr>
        <p:xfrm>
          <a:off x="468000" y="1548000"/>
          <a:ext cx="11253864" cy="16154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 Did you get help from staff to keep in touch with your family and friends?
Q15. During your time in hospital, did you get enough to drink?</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Q8. How clean was the hospital room or ward that you were in?
Q11. Were you offered food that met any dietary needs or requirements you had?
Q19. When you asked nurses questions, did you get answers you could understand?
Q22. In your opinion, were there enough nurses on duty to care for you in hospital?
Q40. To what extent did you understand the information you were given about what you should or should not do after leaving hospital?
Q47. Overall, did you feel you were treated with respect and dignity while you were in the hospital?
Q48. Overall, how was your experience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44291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881882348"/>
              </p:ext>
            </p:extLst>
          </p:nvPr>
        </p:nvGraphicFramePr>
        <p:xfrm>
          <a:off x="468000" y="1548000"/>
          <a:ext cx="11253864" cy="198120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Q16. When you asked doctors questions, did you get answers you could understand?
Q20. Did you have confidence and trust in the nurses treating you?
Q27. Were you able to discuss your condition or treatment with hospital staff without being overheard?
Q30. Were you able to get a member of staff to help you when you needed attention?
Q35. To what extent did staff involve you in decisions about you leaving hospital?
Q38. Were you given enough notice about when you were going to leave hospital?
Q39. Before you left hospital, were you given any information about what you should or should not do after leaving hospital?
Q43. Did hospital staff tell you who to contact if you were worried about your condition or treatment after you left hospital?
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76705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887701712"/>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40204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024437684"/>
              </p:ext>
            </p:extLst>
          </p:nvPr>
        </p:nvGraphicFramePr>
        <p:xfrm>
          <a:off x="469068" y="1548000"/>
          <a:ext cx="11253864" cy="109767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Q23. Thinking about your care and treatment, were you told something by a member of staff that was different to what you had been told by another member of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58521759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6964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Medway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474933624"/>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After the operation or procedure: patients being given an explanation from staff of how their operation or procedure went
Noise from staff: patients not being bothered by noise at night from staff
Waiting to be admitted: patients feeling that they waited the right amount of time on the waiting list before being admitted to hospital
Answers to questions: hospital staff answering patients' questions before the operation or procedure
Including patients: patients feeling included in doctors' conversations about their care</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729897412"/>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Keeping in touch: patients getting help from staff to keep in touch with family and friends during their stay in hospital
Contact: patients being given information about who to contact if they were worried about their condition or treatment after leaving hospital
Dietary needs or requirements: patients being offered food that met any dietary needs or requirements they had
Enough nurses: patients feeling there were enough nurses on duty to care for them in hospital
Having enough to drink: patients getting enough to drink whilst in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Medway NHS Foundation Trust who had attended in late 2021. Responses were received from 399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98508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6253915"/>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399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016663108"/>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6862308"/>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646233172"/>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2322160"/>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441203525"/>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354975108"/>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34644860"/>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276804899"/>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773367975"/>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4108790492"/>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432585"/>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193614757"/>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1397173"/>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542802628"/>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570027854"/>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16165</Words>
  <Application>Microsoft Office PowerPoint</Application>
  <PresentationFormat>Widescreen</PresentationFormat>
  <Paragraphs>2233</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Medway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2022-09-30T12:32:27Z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